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9" r:id="rId3"/>
    <p:sldId id="260" r:id="rId4"/>
    <p:sldId id="271" r:id="rId5"/>
    <p:sldId id="265" r:id="rId6"/>
    <p:sldId id="266" r:id="rId7"/>
  </p:sldIdLst>
  <p:sldSz cx="9144000" cy="6858000" type="screen4x3"/>
  <p:notesSz cx="6858000" cy="9313863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F344C31-3E16-4AA6-AACE-3BE5D671CAAB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fr-CA"/>
        </a:p>
      </dgm:t>
    </dgm:pt>
    <dgm:pt modelId="{336C0951-4AEC-49F7-834C-78BD87CD7F3C}">
      <dgm:prSet phldrT="[Texte]"/>
      <dgm:spPr/>
      <dgm:t>
        <a:bodyPr/>
        <a:lstStyle/>
        <a:p>
          <a:r>
            <a:rPr lang="fr-CA" dirty="0" err="1" smtClean="0"/>
            <a:t>APP</a:t>
          </a:r>
          <a:r>
            <a:rPr lang="fr-CA" baseline="-25000" dirty="0" err="1" smtClean="0"/>
            <a:t>b</a:t>
          </a:r>
          <a:endParaRPr lang="fr-CA" dirty="0"/>
        </a:p>
      </dgm:t>
    </dgm:pt>
    <dgm:pt modelId="{929EF672-5897-4BCD-8E4B-F1CC081E7E39}" type="parTrans" cxnId="{40FBB472-EF50-4125-8151-655C4FCF171F}">
      <dgm:prSet/>
      <dgm:spPr/>
      <dgm:t>
        <a:bodyPr/>
        <a:lstStyle/>
        <a:p>
          <a:endParaRPr lang="fr-CA"/>
        </a:p>
      </dgm:t>
    </dgm:pt>
    <dgm:pt modelId="{B522BD94-212B-495A-A57D-C87ECF74E3B9}" type="sibTrans" cxnId="{40FBB472-EF50-4125-8151-655C4FCF171F}">
      <dgm:prSet/>
      <dgm:spPr/>
      <dgm:t>
        <a:bodyPr/>
        <a:lstStyle/>
        <a:p>
          <a:endParaRPr lang="fr-CA"/>
        </a:p>
      </dgm:t>
    </dgm:pt>
    <dgm:pt modelId="{95A4CC09-153F-4801-8E6B-4104E03E734A}">
      <dgm:prSet phldrT="[Texte]"/>
      <dgm:spPr/>
      <dgm:t>
        <a:bodyPr/>
        <a:lstStyle/>
        <a:p>
          <a:r>
            <a:rPr lang="fr-CA" dirty="0" smtClean="0"/>
            <a:t>Présentation de l’approche</a:t>
          </a:r>
          <a:endParaRPr lang="fr-CA" dirty="0"/>
        </a:p>
      </dgm:t>
    </dgm:pt>
    <dgm:pt modelId="{EE64EF3F-9860-4186-868D-68810663AA5F}" type="parTrans" cxnId="{9107FFAD-72B2-4EC3-BB4A-C191B63B4DF0}">
      <dgm:prSet/>
      <dgm:spPr/>
      <dgm:t>
        <a:bodyPr/>
        <a:lstStyle/>
        <a:p>
          <a:endParaRPr lang="fr-CA"/>
        </a:p>
      </dgm:t>
    </dgm:pt>
    <dgm:pt modelId="{64A9370E-4BD1-4E8E-A48E-A69C382E5B5B}" type="sibTrans" cxnId="{9107FFAD-72B2-4EC3-BB4A-C191B63B4DF0}">
      <dgm:prSet/>
      <dgm:spPr/>
      <dgm:t>
        <a:bodyPr/>
        <a:lstStyle/>
        <a:p>
          <a:endParaRPr lang="fr-CA"/>
        </a:p>
      </dgm:t>
    </dgm:pt>
    <dgm:pt modelId="{D7C0960C-77A6-4DC0-A27D-C3DBCA1971FE}">
      <dgm:prSet phldrT="[Texte]"/>
      <dgm:spPr/>
      <dgm:t>
        <a:bodyPr/>
        <a:lstStyle/>
        <a:p>
          <a:r>
            <a:rPr lang="fr-CA" dirty="0" smtClean="0"/>
            <a:t>Exemple (</a:t>
          </a:r>
          <a:r>
            <a:rPr lang="fr-CA" dirty="0" err="1" smtClean="0"/>
            <a:t>Grafcet</a:t>
          </a:r>
          <a:r>
            <a:rPr lang="fr-CA" dirty="0" smtClean="0"/>
            <a:t>; passage </a:t>
          </a:r>
          <a:r>
            <a:rPr lang="fr-CA" dirty="0" err="1" smtClean="0"/>
            <a:t>Ladder</a:t>
          </a:r>
          <a:r>
            <a:rPr lang="fr-CA" dirty="0" smtClean="0"/>
            <a:t>….)</a:t>
          </a:r>
          <a:endParaRPr lang="fr-CA" dirty="0"/>
        </a:p>
      </dgm:t>
    </dgm:pt>
    <dgm:pt modelId="{537730D9-D5DE-4FCF-8C92-128F2E9AD918}" type="parTrans" cxnId="{19882380-E600-4BCD-BC3D-DA722F13C755}">
      <dgm:prSet/>
      <dgm:spPr/>
      <dgm:t>
        <a:bodyPr/>
        <a:lstStyle/>
        <a:p>
          <a:endParaRPr lang="fr-CA"/>
        </a:p>
      </dgm:t>
    </dgm:pt>
    <dgm:pt modelId="{39113551-9758-4CC7-9C09-FD4AF4573BF1}" type="sibTrans" cxnId="{19882380-E600-4BCD-BC3D-DA722F13C755}">
      <dgm:prSet/>
      <dgm:spPr/>
      <dgm:t>
        <a:bodyPr/>
        <a:lstStyle/>
        <a:p>
          <a:endParaRPr lang="fr-CA"/>
        </a:p>
      </dgm:t>
    </dgm:pt>
    <dgm:pt modelId="{14108DCE-C058-4F1E-B39A-C83C66ACF3B1}">
      <dgm:prSet phldrT="[Texte]"/>
      <dgm:spPr/>
      <dgm:t>
        <a:bodyPr/>
        <a:lstStyle/>
        <a:p>
          <a:r>
            <a:rPr lang="fr-CA" dirty="0" err="1" smtClean="0"/>
            <a:t>APP</a:t>
          </a:r>
          <a:r>
            <a:rPr lang="fr-CA" baseline="-25000" dirty="0" err="1" smtClean="0"/>
            <a:t>j</a:t>
          </a:r>
          <a:endParaRPr lang="fr-CA" dirty="0"/>
        </a:p>
      </dgm:t>
    </dgm:pt>
    <dgm:pt modelId="{E5CA8DBB-C668-4309-923C-CBFA27631861}" type="parTrans" cxnId="{8DAFC1BE-BFE0-429F-B2DB-EE0D98797CB9}">
      <dgm:prSet/>
      <dgm:spPr/>
      <dgm:t>
        <a:bodyPr/>
        <a:lstStyle/>
        <a:p>
          <a:endParaRPr lang="fr-CA"/>
        </a:p>
      </dgm:t>
    </dgm:pt>
    <dgm:pt modelId="{51A1DC29-BF90-40BE-9ED6-A47BBDF88D13}" type="sibTrans" cxnId="{8DAFC1BE-BFE0-429F-B2DB-EE0D98797CB9}">
      <dgm:prSet/>
      <dgm:spPr/>
      <dgm:t>
        <a:bodyPr/>
        <a:lstStyle/>
        <a:p>
          <a:endParaRPr lang="fr-CA"/>
        </a:p>
      </dgm:t>
    </dgm:pt>
    <dgm:pt modelId="{02711D1C-2246-4723-8DBA-BF3ABB125C78}">
      <dgm:prSet phldrT="[Texte]"/>
      <dgm:spPr/>
      <dgm:t>
        <a:bodyPr/>
        <a:lstStyle/>
        <a:p>
          <a:r>
            <a:rPr lang="fr-CA" dirty="0" smtClean="0"/>
            <a:t>Présentation de l’approche</a:t>
          </a:r>
          <a:endParaRPr lang="fr-CA" dirty="0"/>
        </a:p>
      </dgm:t>
    </dgm:pt>
    <dgm:pt modelId="{87330900-DA36-47F5-A845-8DCF43FE3619}" type="parTrans" cxnId="{0238CFC1-8D7F-4F36-85C2-B030DC6FB415}">
      <dgm:prSet/>
      <dgm:spPr/>
      <dgm:t>
        <a:bodyPr/>
        <a:lstStyle/>
        <a:p>
          <a:endParaRPr lang="fr-CA"/>
        </a:p>
      </dgm:t>
    </dgm:pt>
    <dgm:pt modelId="{1DABA3B8-60FC-4BB2-9BE1-FF9B5DD7DF49}" type="sibTrans" cxnId="{0238CFC1-8D7F-4F36-85C2-B030DC6FB415}">
      <dgm:prSet/>
      <dgm:spPr/>
      <dgm:t>
        <a:bodyPr/>
        <a:lstStyle/>
        <a:p>
          <a:endParaRPr lang="fr-CA"/>
        </a:p>
      </dgm:t>
    </dgm:pt>
    <dgm:pt modelId="{78945024-18AE-49F2-88F0-33AAD77603E2}">
      <dgm:prSet phldrT="[Texte]"/>
      <dgm:spPr/>
      <dgm:t>
        <a:bodyPr/>
        <a:lstStyle/>
        <a:p>
          <a:r>
            <a:rPr lang="fr-CA" dirty="0" smtClean="0"/>
            <a:t>Exemple (GEMMA Commande séparé des actionneurs…);</a:t>
          </a:r>
          <a:endParaRPr lang="fr-CA" dirty="0"/>
        </a:p>
      </dgm:t>
    </dgm:pt>
    <dgm:pt modelId="{26DF086C-E889-4AC5-81BA-1D1D06C4462C}" type="parTrans" cxnId="{2F75B03D-BA52-48D1-A4AB-EC15894583FB}">
      <dgm:prSet/>
      <dgm:spPr/>
      <dgm:t>
        <a:bodyPr/>
        <a:lstStyle/>
        <a:p>
          <a:endParaRPr lang="fr-CA"/>
        </a:p>
      </dgm:t>
    </dgm:pt>
    <dgm:pt modelId="{AE60FD2B-9996-4B06-B222-E040F0533016}" type="sibTrans" cxnId="{2F75B03D-BA52-48D1-A4AB-EC15894583FB}">
      <dgm:prSet/>
      <dgm:spPr/>
      <dgm:t>
        <a:bodyPr/>
        <a:lstStyle/>
        <a:p>
          <a:endParaRPr lang="fr-CA"/>
        </a:p>
      </dgm:t>
    </dgm:pt>
    <dgm:pt modelId="{AD599D56-1D91-4D24-8B3D-32CA90D99DD0}">
      <dgm:prSet phldrT="[Texte]"/>
      <dgm:spPr/>
      <dgm:t>
        <a:bodyPr/>
        <a:lstStyle/>
        <a:p>
          <a:r>
            <a:rPr lang="fr-CA" dirty="0" err="1" smtClean="0"/>
            <a:t>MdC</a:t>
          </a:r>
          <a:endParaRPr lang="fr-CA" dirty="0"/>
        </a:p>
      </dgm:t>
    </dgm:pt>
    <dgm:pt modelId="{CF06BB48-7C60-4458-8A7D-774DC8F81F97}" type="parTrans" cxnId="{2B415514-DE6E-4D6F-9899-A4BBE1CDB1EC}">
      <dgm:prSet/>
      <dgm:spPr/>
      <dgm:t>
        <a:bodyPr/>
        <a:lstStyle/>
        <a:p>
          <a:endParaRPr lang="fr-CA"/>
        </a:p>
      </dgm:t>
    </dgm:pt>
    <dgm:pt modelId="{AD108347-D3D1-4AE9-8FED-44223699AB1D}" type="sibTrans" cxnId="{2B415514-DE6E-4D6F-9899-A4BBE1CDB1EC}">
      <dgm:prSet/>
      <dgm:spPr/>
      <dgm:t>
        <a:bodyPr/>
        <a:lstStyle/>
        <a:p>
          <a:endParaRPr lang="fr-CA"/>
        </a:p>
      </dgm:t>
    </dgm:pt>
    <dgm:pt modelId="{4A52C8C4-D09E-4533-8E16-2FE26F24FCD8}">
      <dgm:prSet phldrT="[Texte]"/>
      <dgm:spPr/>
      <dgm:t>
        <a:bodyPr/>
        <a:lstStyle/>
        <a:p>
          <a:r>
            <a:rPr lang="fr-CA" dirty="0" smtClean="0"/>
            <a:t>Présentation de l’approche</a:t>
          </a:r>
          <a:endParaRPr lang="fr-CA" dirty="0"/>
        </a:p>
      </dgm:t>
    </dgm:pt>
    <dgm:pt modelId="{EB97DD87-5902-45EC-9266-64AA7753F178}" type="parTrans" cxnId="{F64012D3-5865-4707-9FD7-9D536CED7008}">
      <dgm:prSet/>
      <dgm:spPr/>
      <dgm:t>
        <a:bodyPr/>
        <a:lstStyle/>
        <a:p>
          <a:endParaRPr lang="fr-CA"/>
        </a:p>
      </dgm:t>
    </dgm:pt>
    <dgm:pt modelId="{4CEE6931-6320-453C-83BC-7ADF133FE44E}" type="sibTrans" cxnId="{F64012D3-5865-4707-9FD7-9D536CED7008}">
      <dgm:prSet/>
      <dgm:spPr/>
      <dgm:t>
        <a:bodyPr/>
        <a:lstStyle/>
        <a:p>
          <a:endParaRPr lang="fr-CA"/>
        </a:p>
      </dgm:t>
    </dgm:pt>
    <dgm:pt modelId="{26A4A779-95F7-44B4-AD91-4855A07EDA45}">
      <dgm:prSet phldrT="[Texte]"/>
      <dgm:spPr/>
      <dgm:t>
        <a:bodyPr/>
        <a:lstStyle/>
        <a:p>
          <a:r>
            <a:rPr lang="fr-CA" dirty="0" smtClean="0"/>
            <a:t>Exemple (Identification des E/S; +panne…)</a:t>
          </a:r>
          <a:endParaRPr lang="fr-CA" dirty="0"/>
        </a:p>
      </dgm:t>
    </dgm:pt>
    <dgm:pt modelId="{83E306AC-1A90-4940-A2CA-A37D1CD74BBD}" type="parTrans" cxnId="{09B2066B-401E-43CD-8DA5-C444EEB8A5D1}">
      <dgm:prSet/>
      <dgm:spPr/>
      <dgm:t>
        <a:bodyPr/>
        <a:lstStyle/>
        <a:p>
          <a:endParaRPr lang="fr-CA"/>
        </a:p>
      </dgm:t>
    </dgm:pt>
    <dgm:pt modelId="{132229DE-0699-4408-A9C8-12BA1F0BC77F}" type="sibTrans" cxnId="{09B2066B-401E-43CD-8DA5-C444EEB8A5D1}">
      <dgm:prSet/>
      <dgm:spPr/>
      <dgm:t>
        <a:bodyPr/>
        <a:lstStyle/>
        <a:p>
          <a:endParaRPr lang="fr-CA"/>
        </a:p>
      </dgm:t>
    </dgm:pt>
    <dgm:pt modelId="{3B0B1A70-D704-41D3-8AD7-ACAE9A2584C5}">
      <dgm:prSet phldrT="[Texte]"/>
      <dgm:spPr/>
      <dgm:t>
        <a:bodyPr/>
        <a:lstStyle/>
        <a:p>
          <a:r>
            <a:rPr lang="fr-CA" b="1" dirty="0" smtClean="0">
              <a:solidFill>
                <a:srgbClr val="FF0000"/>
              </a:solidFill>
            </a:rPr>
            <a:t>Énoncé du problème; conduite de l’apprentissage …</a:t>
          </a:r>
          <a:endParaRPr lang="fr-CA" b="1" dirty="0">
            <a:solidFill>
              <a:srgbClr val="FF0000"/>
            </a:solidFill>
          </a:endParaRPr>
        </a:p>
      </dgm:t>
    </dgm:pt>
    <dgm:pt modelId="{20B8F7F3-C9C0-4FAD-99F5-8A6B746DC61E}" type="parTrans" cxnId="{70419CBC-C634-4EE1-8781-0472CEC3F5F6}">
      <dgm:prSet/>
      <dgm:spPr/>
    </dgm:pt>
    <dgm:pt modelId="{660AA536-5ACB-4D4D-B72C-B7F79964DBD7}" type="sibTrans" cxnId="{70419CBC-C634-4EE1-8781-0472CEC3F5F6}">
      <dgm:prSet/>
      <dgm:spPr/>
    </dgm:pt>
    <dgm:pt modelId="{11DD84FF-89D2-407D-A613-C5FC3B83557A}">
      <dgm:prSet phldrT="[Texte]"/>
      <dgm:spPr/>
      <dgm:t>
        <a:bodyPr/>
        <a:lstStyle/>
        <a:p>
          <a:r>
            <a:rPr lang="fr-CA" b="1" dirty="0" smtClean="0">
              <a:solidFill>
                <a:srgbClr val="FF0000"/>
              </a:solidFill>
            </a:rPr>
            <a:t>Projet; évaluation ….</a:t>
          </a:r>
          <a:endParaRPr lang="fr-CA" b="1" dirty="0">
            <a:solidFill>
              <a:srgbClr val="FF0000"/>
            </a:solidFill>
          </a:endParaRPr>
        </a:p>
      </dgm:t>
    </dgm:pt>
    <dgm:pt modelId="{B1FAB9E5-BEF6-4A93-A055-5DDBC209DCD5}" type="parTrans" cxnId="{D9B1B56A-C5EA-4BD6-AFB6-0A74864A20A7}">
      <dgm:prSet/>
      <dgm:spPr/>
    </dgm:pt>
    <dgm:pt modelId="{BAFD32D9-5A04-483D-BD58-FCB660DD21A0}" type="sibTrans" cxnId="{D9B1B56A-C5EA-4BD6-AFB6-0A74864A20A7}">
      <dgm:prSet/>
      <dgm:spPr/>
    </dgm:pt>
    <dgm:pt modelId="{8CB434C2-148B-427B-A79C-323C626F04E5}">
      <dgm:prSet phldrT="[Texte]"/>
      <dgm:spPr/>
      <dgm:t>
        <a:bodyPr/>
        <a:lstStyle/>
        <a:p>
          <a:r>
            <a:rPr lang="fr-CA" b="1" dirty="0" smtClean="0">
              <a:solidFill>
                <a:srgbClr val="FF0000"/>
              </a:solidFill>
            </a:rPr>
            <a:t>Cas; résultat;…</a:t>
          </a:r>
          <a:endParaRPr lang="fr-CA" b="1" dirty="0">
            <a:solidFill>
              <a:srgbClr val="FF0000"/>
            </a:solidFill>
          </a:endParaRPr>
        </a:p>
      </dgm:t>
    </dgm:pt>
    <dgm:pt modelId="{B0235DCB-EA73-472F-8F7C-D4571D2DAFDC}" type="parTrans" cxnId="{ED912177-9DB8-421D-A316-0F4943539E45}">
      <dgm:prSet/>
      <dgm:spPr/>
    </dgm:pt>
    <dgm:pt modelId="{7293A506-1D65-4AE1-8BB3-A1576DA91A7B}" type="sibTrans" cxnId="{ED912177-9DB8-421D-A316-0F4943539E45}">
      <dgm:prSet/>
      <dgm:spPr/>
    </dgm:pt>
    <dgm:pt modelId="{8A5335F1-063B-4FE8-B6A8-532371E6B033}" type="pres">
      <dgm:prSet presAssocID="{7F344C31-3E16-4AA6-AACE-3BE5D671CAAB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fr-CA"/>
        </a:p>
      </dgm:t>
    </dgm:pt>
    <dgm:pt modelId="{47E62036-E656-4C94-801E-E98CE64B97B4}" type="pres">
      <dgm:prSet presAssocID="{336C0951-4AEC-49F7-834C-78BD87CD7F3C}" presName="linNode" presStyleCnt="0"/>
      <dgm:spPr/>
    </dgm:pt>
    <dgm:pt modelId="{182D3F1F-0D5B-4371-8720-E2768CB0DAFA}" type="pres">
      <dgm:prSet presAssocID="{336C0951-4AEC-49F7-834C-78BD87CD7F3C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fr-CA"/>
        </a:p>
      </dgm:t>
    </dgm:pt>
    <dgm:pt modelId="{4A9BEA8B-74D8-480F-8A27-F6D18DFFAC7F}" type="pres">
      <dgm:prSet presAssocID="{336C0951-4AEC-49F7-834C-78BD87CD7F3C}" presName="descendantText" presStyleLbl="align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fr-CA"/>
        </a:p>
      </dgm:t>
    </dgm:pt>
    <dgm:pt modelId="{6741174A-D7CB-4339-B514-BBDD2449E6C0}" type="pres">
      <dgm:prSet presAssocID="{B522BD94-212B-495A-A57D-C87ECF74E3B9}" presName="sp" presStyleCnt="0"/>
      <dgm:spPr/>
    </dgm:pt>
    <dgm:pt modelId="{A467BA7F-28A3-4F77-8022-21341F6EB5B1}" type="pres">
      <dgm:prSet presAssocID="{14108DCE-C058-4F1E-B39A-C83C66ACF3B1}" presName="linNode" presStyleCnt="0"/>
      <dgm:spPr/>
    </dgm:pt>
    <dgm:pt modelId="{18C001C8-BFB0-418E-A93D-78193BFDA24A}" type="pres">
      <dgm:prSet presAssocID="{14108DCE-C058-4F1E-B39A-C83C66ACF3B1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fr-CA"/>
        </a:p>
      </dgm:t>
    </dgm:pt>
    <dgm:pt modelId="{1938A2FE-FBF3-4F7B-8DF7-60D31ACBB0EA}" type="pres">
      <dgm:prSet presAssocID="{14108DCE-C058-4F1E-B39A-C83C66ACF3B1}" presName="descendantText" presStyleLbl="align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fr-CA"/>
        </a:p>
      </dgm:t>
    </dgm:pt>
    <dgm:pt modelId="{2DB0E464-7324-4860-824D-3AB601153137}" type="pres">
      <dgm:prSet presAssocID="{51A1DC29-BF90-40BE-9ED6-A47BBDF88D13}" presName="sp" presStyleCnt="0"/>
      <dgm:spPr/>
    </dgm:pt>
    <dgm:pt modelId="{1D0DCD95-9369-408A-A542-EDEC3AD3E2C4}" type="pres">
      <dgm:prSet presAssocID="{AD599D56-1D91-4D24-8B3D-32CA90D99DD0}" presName="linNode" presStyleCnt="0"/>
      <dgm:spPr/>
    </dgm:pt>
    <dgm:pt modelId="{439568A0-D311-4380-B1D5-FD9293F4F377}" type="pres">
      <dgm:prSet presAssocID="{AD599D56-1D91-4D24-8B3D-32CA90D99DD0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fr-CA"/>
        </a:p>
      </dgm:t>
    </dgm:pt>
    <dgm:pt modelId="{E9DD1960-6725-4244-916D-CD02B0FEDD48}" type="pres">
      <dgm:prSet presAssocID="{AD599D56-1D91-4D24-8B3D-32CA90D99DD0}" presName="descendantText" presStyleLbl="align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fr-CA"/>
        </a:p>
      </dgm:t>
    </dgm:pt>
  </dgm:ptLst>
  <dgm:cxnLst>
    <dgm:cxn modelId="{9107FFAD-72B2-4EC3-BB4A-C191B63B4DF0}" srcId="{336C0951-4AEC-49F7-834C-78BD87CD7F3C}" destId="{95A4CC09-153F-4801-8E6B-4104E03E734A}" srcOrd="0" destOrd="0" parTransId="{EE64EF3F-9860-4186-868D-68810663AA5F}" sibTransId="{64A9370E-4BD1-4E8E-A48E-A69C382E5B5B}"/>
    <dgm:cxn modelId="{ED912177-9DB8-421D-A316-0F4943539E45}" srcId="{AD599D56-1D91-4D24-8B3D-32CA90D99DD0}" destId="{8CB434C2-148B-427B-A79C-323C626F04E5}" srcOrd="2" destOrd="0" parTransId="{B0235DCB-EA73-472F-8F7C-D4571D2DAFDC}" sibTransId="{7293A506-1D65-4AE1-8BB3-A1576DA91A7B}"/>
    <dgm:cxn modelId="{D9B1B56A-C5EA-4BD6-AFB6-0A74864A20A7}" srcId="{14108DCE-C058-4F1E-B39A-C83C66ACF3B1}" destId="{11DD84FF-89D2-407D-A613-C5FC3B83557A}" srcOrd="2" destOrd="0" parTransId="{B1FAB9E5-BEF6-4A93-A055-5DDBC209DCD5}" sibTransId="{BAFD32D9-5A04-483D-BD58-FCB660DD21A0}"/>
    <dgm:cxn modelId="{19882380-E600-4BCD-BC3D-DA722F13C755}" srcId="{336C0951-4AEC-49F7-834C-78BD87CD7F3C}" destId="{D7C0960C-77A6-4DC0-A27D-C3DBCA1971FE}" srcOrd="1" destOrd="0" parTransId="{537730D9-D5DE-4FCF-8C92-128F2E9AD918}" sibTransId="{39113551-9758-4CC7-9C09-FD4AF4573BF1}"/>
    <dgm:cxn modelId="{2F75B03D-BA52-48D1-A4AB-EC15894583FB}" srcId="{14108DCE-C058-4F1E-B39A-C83C66ACF3B1}" destId="{78945024-18AE-49F2-88F0-33AAD77603E2}" srcOrd="1" destOrd="0" parTransId="{26DF086C-E889-4AC5-81BA-1D1D06C4462C}" sibTransId="{AE60FD2B-9996-4B06-B222-E040F0533016}"/>
    <dgm:cxn modelId="{61D4DAD2-225F-40B3-B680-DA78D78CCEA9}" type="presOf" srcId="{4A52C8C4-D09E-4533-8E16-2FE26F24FCD8}" destId="{E9DD1960-6725-4244-916D-CD02B0FEDD48}" srcOrd="0" destOrd="0" presId="urn:microsoft.com/office/officeart/2005/8/layout/vList5"/>
    <dgm:cxn modelId="{C8134FBC-82CB-4FD6-A988-9671C576CA93}" type="presOf" srcId="{AD599D56-1D91-4D24-8B3D-32CA90D99DD0}" destId="{439568A0-D311-4380-B1D5-FD9293F4F377}" srcOrd="0" destOrd="0" presId="urn:microsoft.com/office/officeart/2005/8/layout/vList5"/>
    <dgm:cxn modelId="{DF4D341F-F10A-47EA-827B-8AC30AAFEE0B}" type="presOf" srcId="{8CB434C2-148B-427B-A79C-323C626F04E5}" destId="{E9DD1960-6725-4244-916D-CD02B0FEDD48}" srcOrd="0" destOrd="2" presId="urn:microsoft.com/office/officeart/2005/8/layout/vList5"/>
    <dgm:cxn modelId="{E4DBB05F-A162-49F3-9E07-1540B1CF84F3}" type="presOf" srcId="{95A4CC09-153F-4801-8E6B-4104E03E734A}" destId="{4A9BEA8B-74D8-480F-8A27-F6D18DFFAC7F}" srcOrd="0" destOrd="0" presId="urn:microsoft.com/office/officeart/2005/8/layout/vList5"/>
    <dgm:cxn modelId="{48FCEA6B-DE92-4801-AE72-C84FF004D832}" type="presOf" srcId="{3B0B1A70-D704-41D3-8AD7-ACAE9A2584C5}" destId="{4A9BEA8B-74D8-480F-8A27-F6D18DFFAC7F}" srcOrd="0" destOrd="2" presId="urn:microsoft.com/office/officeart/2005/8/layout/vList5"/>
    <dgm:cxn modelId="{AF73D35A-B083-450A-AC46-C572CC9B95A3}" type="presOf" srcId="{D7C0960C-77A6-4DC0-A27D-C3DBCA1971FE}" destId="{4A9BEA8B-74D8-480F-8A27-F6D18DFFAC7F}" srcOrd="0" destOrd="1" presId="urn:microsoft.com/office/officeart/2005/8/layout/vList5"/>
    <dgm:cxn modelId="{F9149010-FD40-4E39-8DA1-3777C7B26C14}" type="presOf" srcId="{14108DCE-C058-4F1E-B39A-C83C66ACF3B1}" destId="{18C001C8-BFB0-418E-A93D-78193BFDA24A}" srcOrd="0" destOrd="0" presId="urn:microsoft.com/office/officeart/2005/8/layout/vList5"/>
    <dgm:cxn modelId="{2B415514-DE6E-4D6F-9899-A4BBE1CDB1EC}" srcId="{7F344C31-3E16-4AA6-AACE-3BE5D671CAAB}" destId="{AD599D56-1D91-4D24-8B3D-32CA90D99DD0}" srcOrd="2" destOrd="0" parTransId="{CF06BB48-7C60-4458-8A7D-774DC8F81F97}" sibTransId="{AD108347-D3D1-4AE9-8FED-44223699AB1D}"/>
    <dgm:cxn modelId="{7E5941DF-B4DA-4454-97E5-28907D60AC57}" type="presOf" srcId="{11DD84FF-89D2-407D-A613-C5FC3B83557A}" destId="{1938A2FE-FBF3-4F7B-8DF7-60D31ACBB0EA}" srcOrd="0" destOrd="2" presId="urn:microsoft.com/office/officeart/2005/8/layout/vList5"/>
    <dgm:cxn modelId="{8DAFC1BE-BFE0-429F-B2DB-EE0D98797CB9}" srcId="{7F344C31-3E16-4AA6-AACE-3BE5D671CAAB}" destId="{14108DCE-C058-4F1E-B39A-C83C66ACF3B1}" srcOrd="1" destOrd="0" parTransId="{E5CA8DBB-C668-4309-923C-CBFA27631861}" sibTransId="{51A1DC29-BF90-40BE-9ED6-A47BBDF88D13}"/>
    <dgm:cxn modelId="{0238CFC1-8D7F-4F36-85C2-B030DC6FB415}" srcId="{14108DCE-C058-4F1E-B39A-C83C66ACF3B1}" destId="{02711D1C-2246-4723-8DBA-BF3ABB125C78}" srcOrd="0" destOrd="0" parTransId="{87330900-DA36-47F5-A845-8DCF43FE3619}" sibTransId="{1DABA3B8-60FC-4BB2-9BE1-FF9B5DD7DF49}"/>
    <dgm:cxn modelId="{F64012D3-5865-4707-9FD7-9D536CED7008}" srcId="{AD599D56-1D91-4D24-8B3D-32CA90D99DD0}" destId="{4A52C8C4-D09E-4533-8E16-2FE26F24FCD8}" srcOrd="0" destOrd="0" parTransId="{EB97DD87-5902-45EC-9266-64AA7753F178}" sibTransId="{4CEE6931-6320-453C-83BC-7ADF133FE44E}"/>
    <dgm:cxn modelId="{09B2066B-401E-43CD-8DA5-C444EEB8A5D1}" srcId="{AD599D56-1D91-4D24-8B3D-32CA90D99DD0}" destId="{26A4A779-95F7-44B4-AD91-4855A07EDA45}" srcOrd="1" destOrd="0" parTransId="{83E306AC-1A90-4940-A2CA-A37D1CD74BBD}" sibTransId="{132229DE-0699-4408-A9C8-12BA1F0BC77F}"/>
    <dgm:cxn modelId="{D9CA25B6-B1B2-46F9-9961-0541AC237625}" type="presOf" srcId="{26A4A779-95F7-44B4-AD91-4855A07EDA45}" destId="{E9DD1960-6725-4244-916D-CD02B0FEDD48}" srcOrd="0" destOrd="1" presId="urn:microsoft.com/office/officeart/2005/8/layout/vList5"/>
    <dgm:cxn modelId="{B97F016D-0BCA-45D0-82B9-8B6E69E887E3}" type="presOf" srcId="{336C0951-4AEC-49F7-834C-78BD87CD7F3C}" destId="{182D3F1F-0D5B-4371-8720-E2768CB0DAFA}" srcOrd="0" destOrd="0" presId="urn:microsoft.com/office/officeart/2005/8/layout/vList5"/>
    <dgm:cxn modelId="{40FBB472-EF50-4125-8151-655C4FCF171F}" srcId="{7F344C31-3E16-4AA6-AACE-3BE5D671CAAB}" destId="{336C0951-4AEC-49F7-834C-78BD87CD7F3C}" srcOrd="0" destOrd="0" parTransId="{929EF672-5897-4BCD-8E4B-F1CC081E7E39}" sibTransId="{B522BD94-212B-495A-A57D-C87ECF74E3B9}"/>
    <dgm:cxn modelId="{70419CBC-C634-4EE1-8781-0472CEC3F5F6}" srcId="{336C0951-4AEC-49F7-834C-78BD87CD7F3C}" destId="{3B0B1A70-D704-41D3-8AD7-ACAE9A2584C5}" srcOrd="2" destOrd="0" parTransId="{20B8F7F3-C9C0-4FAD-99F5-8A6B746DC61E}" sibTransId="{660AA536-5ACB-4D4D-B72C-B7F79964DBD7}"/>
    <dgm:cxn modelId="{139D9465-627A-4662-809E-C9EB201376E7}" type="presOf" srcId="{02711D1C-2246-4723-8DBA-BF3ABB125C78}" destId="{1938A2FE-FBF3-4F7B-8DF7-60D31ACBB0EA}" srcOrd="0" destOrd="0" presId="urn:microsoft.com/office/officeart/2005/8/layout/vList5"/>
    <dgm:cxn modelId="{26396682-FDD0-49AD-ACA3-C133BB4C7E84}" type="presOf" srcId="{7F344C31-3E16-4AA6-AACE-3BE5D671CAAB}" destId="{8A5335F1-063B-4FE8-B6A8-532371E6B033}" srcOrd="0" destOrd="0" presId="urn:microsoft.com/office/officeart/2005/8/layout/vList5"/>
    <dgm:cxn modelId="{4A5360AE-1F04-4EF9-9FAA-6F0B4DB19B6A}" type="presOf" srcId="{78945024-18AE-49F2-88F0-33AAD77603E2}" destId="{1938A2FE-FBF3-4F7B-8DF7-60D31ACBB0EA}" srcOrd="0" destOrd="1" presId="urn:microsoft.com/office/officeart/2005/8/layout/vList5"/>
    <dgm:cxn modelId="{4955500A-2759-4DE0-BC78-88EB4C82F766}" type="presParOf" srcId="{8A5335F1-063B-4FE8-B6A8-532371E6B033}" destId="{47E62036-E656-4C94-801E-E98CE64B97B4}" srcOrd="0" destOrd="0" presId="urn:microsoft.com/office/officeart/2005/8/layout/vList5"/>
    <dgm:cxn modelId="{4EC6A7E8-ED35-4109-BB8C-7B7A2441759D}" type="presParOf" srcId="{47E62036-E656-4C94-801E-E98CE64B97B4}" destId="{182D3F1F-0D5B-4371-8720-E2768CB0DAFA}" srcOrd="0" destOrd="0" presId="urn:microsoft.com/office/officeart/2005/8/layout/vList5"/>
    <dgm:cxn modelId="{5D0C6482-58F5-4E54-85D3-CB0EF77CB3AC}" type="presParOf" srcId="{47E62036-E656-4C94-801E-E98CE64B97B4}" destId="{4A9BEA8B-74D8-480F-8A27-F6D18DFFAC7F}" srcOrd="1" destOrd="0" presId="urn:microsoft.com/office/officeart/2005/8/layout/vList5"/>
    <dgm:cxn modelId="{1645CFE2-3A75-4FC5-B082-7FB705B5ADC9}" type="presParOf" srcId="{8A5335F1-063B-4FE8-B6A8-532371E6B033}" destId="{6741174A-D7CB-4339-B514-BBDD2449E6C0}" srcOrd="1" destOrd="0" presId="urn:microsoft.com/office/officeart/2005/8/layout/vList5"/>
    <dgm:cxn modelId="{64CEFEB7-1127-4692-A588-643445B31AD6}" type="presParOf" srcId="{8A5335F1-063B-4FE8-B6A8-532371E6B033}" destId="{A467BA7F-28A3-4F77-8022-21341F6EB5B1}" srcOrd="2" destOrd="0" presId="urn:microsoft.com/office/officeart/2005/8/layout/vList5"/>
    <dgm:cxn modelId="{9FA9A1C4-1899-4233-B320-E931F5DF1AEA}" type="presParOf" srcId="{A467BA7F-28A3-4F77-8022-21341F6EB5B1}" destId="{18C001C8-BFB0-418E-A93D-78193BFDA24A}" srcOrd="0" destOrd="0" presId="urn:microsoft.com/office/officeart/2005/8/layout/vList5"/>
    <dgm:cxn modelId="{BE3C52CB-48F9-4F19-8E09-06DE8A2871C0}" type="presParOf" srcId="{A467BA7F-28A3-4F77-8022-21341F6EB5B1}" destId="{1938A2FE-FBF3-4F7B-8DF7-60D31ACBB0EA}" srcOrd="1" destOrd="0" presId="urn:microsoft.com/office/officeart/2005/8/layout/vList5"/>
    <dgm:cxn modelId="{9EF9CB72-7107-41B2-9D85-09DCCFC0CC8F}" type="presParOf" srcId="{8A5335F1-063B-4FE8-B6A8-532371E6B033}" destId="{2DB0E464-7324-4860-824D-3AB601153137}" srcOrd="3" destOrd="0" presId="urn:microsoft.com/office/officeart/2005/8/layout/vList5"/>
    <dgm:cxn modelId="{A33463E9-606A-495E-A451-3D5D5BF1214F}" type="presParOf" srcId="{8A5335F1-063B-4FE8-B6A8-532371E6B033}" destId="{1D0DCD95-9369-408A-A542-EDEC3AD3E2C4}" srcOrd="4" destOrd="0" presId="urn:microsoft.com/office/officeart/2005/8/layout/vList5"/>
    <dgm:cxn modelId="{81DD61B6-EEBF-4C28-B9B8-FE79ED05F3BE}" type="presParOf" srcId="{1D0DCD95-9369-408A-A542-EDEC3AD3E2C4}" destId="{439568A0-D311-4380-B1D5-FD9293F4F377}" srcOrd="0" destOrd="0" presId="urn:microsoft.com/office/officeart/2005/8/layout/vList5"/>
    <dgm:cxn modelId="{2DD2ADFF-12CB-414F-A5F2-2DFB8063CFAA}" type="presParOf" srcId="{1D0DCD95-9369-408A-A542-EDEC3AD3E2C4}" destId="{E9DD1960-6725-4244-916D-CD02B0FEDD48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4A9BEA8B-74D8-480F-8A27-F6D18DFFAC7F}">
      <dsp:nvSpPr>
        <dsp:cNvPr id="0" name=""/>
        <dsp:cNvSpPr/>
      </dsp:nvSpPr>
      <dsp:spPr>
        <a:xfrm rot="5400000">
          <a:off x="5012703" y="-1901980"/>
          <a:ext cx="1166849" cy="526694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CA" sz="1600" kern="1200" dirty="0" smtClean="0"/>
            <a:t>Présentation de l’approche</a:t>
          </a:r>
          <a:endParaRPr lang="fr-CA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CA" sz="1600" kern="1200" dirty="0" smtClean="0"/>
            <a:t>Exemple (</a:t>
          </a:r>
          <a:r>
            <a:rPr lang="fr-CA" sz="1600" kern="1200" dirty="0" err="1" smtClean="0"/>
            <a:t>Grafcet</a:t>
          </a:r>
          <a:r>
            <a:rPr lang="fr-CA" sz="1600" kern="1200" dirty="0" smtClean="0"/>
            <a:t>; passage </a:t>
          </a:r>
          <a:r>
            <a:rPr lang="fr-CA" sz="1600" kern="1200" dirty="0" err="1" smtClean="0"/>
            <a:t>Ladder</a:t>
          </a:r>
          <a:r>
            <a:rPr lang="fr-CA" sz="1600" kern="1200" dirty="0" smtClean="0"/>
            <a:t>….)</a:t>
          </a:r>
          <a:endParaRPr lang="fr-CA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CA" sz="1600" b="1" kern="1200" dirty="0" smtClean="0">
              <a:solidFill>
                <a:srgbClr val="FF0000"/>
              </a:solidFill>
            </a:rPr>
            <a:t>Énoncé du problème; conduite de l’apprentissage …</a:t>
          </a:r>
          <a:endParaRPr lang="fr-CA" sz="1600" b="1" kern="1200" dirty="0">
            <a:solidFill>
              <a:srgbClr val="FF0000"/>
            </a:solidFill>
          </a:endParaRPr>
        </a:p>
      </dsp:txBody>
      <dsp:txXfrm rot="5400000">
        <a:off x="5012703" y="-1901980"/>
        <a:ext cx="1166849" cy="5266944"/>
      </dsp:txXfrm>
    </dsp:sp>
    <dsp:sp modelId="{182D3F1F-0D5B-4371-8720-E2768CB0DAFA}">
      <dsp:nvSpPr>
        <dsp:cNvPr id="0" name=""/>
        <dsp:cNvSpPr/>
      </dsp:nvSpPr>
      <dsp:spPr>
        <a:xfrm>
          <a:off x="0" y="2209"/>
          <a:ext cx="2962656" cy="145856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CA" sz="6500" kern="1200" dirty="0" err="1" smtClean="0"/>
            <a:t>APP</a:t>
          </a:r>
          <a:r>
            <a:rPr lang="fr-CA" sz="6500" kern="1200" baseline="-25000" dirty="0" err="1" smtClean="0"/>
            <a:t>b</a:t>
          </a:r>
          <a:endParaRPr lang="fr-CA" sz="6500" kern="1200" dirty="0"/>
        </a:p>
      </dsp:txBody>
      <dsp:txXfrm>
        <a:off x="0" y="2209"/>
        <a:ext cx="2962656" cy="1458562"/>
      </dsp:txXfrm>
    </dsp:sp>
    <dsp:sp modelId="{1938A2FE-FBF3-4F7B-8DF7-60D31ACBB0EA}">
      <dsp:nvSpPr>
        <dsp:cNvPr id="0" name=""/>
        <dsp:cNvSpPr/>
      </dsp:nvSpPr>
      <dsp:spPr>
        <a:xfrm rot="5400000">
          <a:off x="5012703" y="-370490"/>
          <a:ext cx="1166849" cy="526694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CA" sz="1600" kern="1200" dirty="0" smtClean="0"/>
            <a:t>Présentation de l’approche</a:t>
          </a:r>
          <a:endParaRPr lang="fr-CA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CA" sz="1600" kern="1200" dirty="0" smtClean="0"/>
            <a:t>Exemple (GEMMA Commande séparé des actionneurs…);</a:t>
          </a:r>
          <a:endParaRPr lang="fr-CA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CA" sz="1600" b="1" kern="1200" dirty="0" smtClean="0">
              <a:solidFill>
                <a:srgbClr val="FF0000"/>
              </a:solidFill>
            </a:rPr>
            <a:t>Projet; évaluation ….</a:t>
          </a:r>
          <a:endParaRPr lang="fr-CA" sz="1600" b="1" kern="1200" dirty="0">
            <a:solidFill>
              <a:srgbClr val="FF0000"/>
            </a:solidFill>
          </a:endParaRPr>
        </a:p>
      </dsp:txBody>
      <dsp:txXfrm rot="5400000">
        <a:off x="5012703" y="-370490"/>
        <a:ext cx="1166849" cy="5266944"/>
      </dsp:txXfrm>
    </dsp:sp>
    <dsp:sp modelId="{18C001C8-BFB0-418E-A93D-78193BFDA24A}">
      <dsp:nvSpPr>
        <dsp:cNvPr id="0" name=""/>
        <dsp:cNvSpPr/>
      </dsp:nvSpPr>
      <dsp:spPr>
        <a:xfrm>
          <a:off x="0" y="1533700"/>
          <a:ext cx="2962656" cy="145856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CA" sz="6500" kern="1200" dirty="0" err="1" smtClean="0"/>
            <a:t>APP</a:t>
          </a:r>
          <a:r>
            <a:rPr lang="fr-CA" sz="6500" kern="1200" baseline="-25000" dirty="0" err="1" smtClean="0"/>
            <a:t>j</a:t>
          </a:r>
          <a:endParaRPr lang="fr-CA" sz="6500" kern="1200" dirty="0"/>
        </a:p>
      </dsp:txBody>
      <dsp:txXfrm>
        <a:off x="0" y="1533700"/>
        <a:ext cx="2962656" cy="1458562"/>
      </dsp:txXfrm>
    </dsp:sp>
    <dsp:sp modelId="{E9DD1960-6725-4244-916D-CD02B0FEDD48}">
      <dsp:nvSpPr>
        <dsp:cNvPr id="0" name=""/>
        <dsp:cNvSpPr/>
      </dsp:nvSpPr>
      <dsp:spPr>
        <a:xfrm rot="5400000">
          <a:off x="5012703" y="1160999"/>
          <a:ext cx="1166849" cy="526694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CA" sz="1600" kern="1200" dirty="0" smtClean="0"/>
            <a:t>Présentation de l’approche</a:t>
          </a:r>
          <a:endParaRPr lang="fr-CA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CA" sz="1600" kern="1200" dirty="0" smtClean="0"/>
            <a:t>Exemple (Identification des E/S; +panne…)</a:t>
          </a:r>
          <a:endParaRPr lang="fr-CA" sz="1600" kern="1200" dirty="0"/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r-CA" sz="1600" b="1" kern="1200" dirty="0" smtClean="0">
              <a:solidFill>
                <a:srgbClr val="FF0000"/>
              </a:solidFill>
            </a:rPr>
            <a:t>Cas; résultat;…</a:t>
          </a:r>
          <a:endParaRPr lang="fr-CA" sz="1600" b="1" kern="1200" dirty="0">
            <a:solidFill>
              <a:srgbClr val="FF0000"/>
            </a:solidFill>
          </a:endParaRPr>
        </a:p>
      </dsp:txBody>
      <dsp:txXfrm rot="5400000">
        <a:off x="5012703" y="1160999"/>
        <a:ext cx="1166849" cy="5266944"/>
      </dsp:txXfrm>
    </dsp:sp>
    <dsp:sp modelId="{439568A0-D311-4380-B1D5-FD9293F4F377}">
      <dsp:nvSpPr>
        <dsp:cNvPr id="0" name=""/>
        <dsp:cNvSpPr/>
      </dsp:nvSpPr>
      <dsp:spPr>
        <a:xfrm>
          <a:off x="0" y="3065190"/>
          <a:ext cx="2962656" cy="145856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CA" sz="6500" kern="1200" dirty="0" err="1" smtClean="0"/>
            <a:t>MdC</a:t>
          </a:r>
          <a:endParaRPr lang="fr-CA" sz="6500" kern="1200" dirty="0"/>
        </a:p>
      </dsp:txBody>
      <dsp:txXfrm>
        <a:off x="0" y="3065190"/>
        <a:ext cx="2962656" cy="145856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B103FF8-278E-4668-B355-87CE64DC0382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01725" y="698500"/>
            <a:ext cx="4654550" cy="34925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CA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424363"/>
            <a:ext cx="5486400" cy="41910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847138"/>
            <a:ext cx="2971800" cy="4651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847138"/>
            <a:ext cx="2971800" cy="4651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46C75C-4288-41CA-ABF3-55FCEF78530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6D971F-52C2-4762-B844-DCB1F7DB4B48}" type="datetimeFigureOut">
              <a:rPr lang="fr-CA" smtClean="0"/>
              <a:pPr/>
              <a:t>2011-01-05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D3A5D6-9799-4ED9-80A4-B634E66B309C}" type="slidenum">
              <a:rPr lang="fr-CA" smtClean="0"/>
              <a:pPr/>
              <a:t>‹N°›</a:t>
            </a:fld>
            <a:endParaRPr lang="fr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apprentissage-actif.wikispaces.com/" TargetMode="External"/><Relationship Id="rId2" Type="http://schemas.openxmlformats.org/officeDocument/2006/relationships/hyperlink" Target="http://www.tn.refer.org/hebergement/cours/logique_floue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cenaffif.wikispaces.com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fr-CA" sz="2400" dirty="0" smtClean="0"/>
              <a:t>Projet UDCF </a:t>
            </a:r>
            <a:br>
              <a:rPr lang="fr-CA" sz="2400" dirty="0" smtClean="0"/>
            </a:br>
            <a:r>
              <a:rPr lang="fr-CA" sz="2400" dirty="0" smtClean="0"/>
              <a:t>Formation Phase 3</a:t>
            </a:r>
            <a:endParaRPr lang="fr-CA" sz="2400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lang="fr-CA" sz="1600" dirty="0" smtClean="0"/>
              <a:t>Radhi Mhiri</a:t>
            </a:r>
          </a:p>
          <a:p>
            <a:pPr algn="r"/>
            <a:r>
              <a:rPr lang="fr-CA" sz="1600" dirty="0" smtClean="0"/>
              <a:t>Professeur d’université</a:t>
            </a:r>
          </a:p>
          <a:p>
            <a:pPr algn="r"/>
            <a:r>
              <a:rPr lang="fr-CA" sz="1600" dirty="0" smtClean="0"/>
              <a:t>Expert  en techno-pédagogie</a:t>
            </a:r>
          </a:p>
          <a:p>
            <a:pPr algn="r"/>
            <a:r>
              <a:rPr lang="fr-CA" sz="1600" dirty="0" smtClean="0"/>
              <a:t>Responsable  pédagogique du projet LAD  (ETS-Montréal)</a:t>
            </a:r>
          </a:p>
          <a:p>
            <a:pPr algn="r"/>
            <a:r>
              <a:rPr lang="fr-CA" sz="1600" dirty="0" smtClean="0"/>
              <a:t>Membre du CERES – Université Sherbrooke</a:t>
            </a:r>
            <a:endParaRPr lang="fr-CA" sz="1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au 2"/>
          <p:cNvGraphicFramePr>
            <a:graphicFrameLocks noGrp="1"/>
          </p:cNvGraphicFramePr>
          <p:nvPr/>
        </p:nvGraphicFramePr>
        <p:xfrm>
          <a:off x="1115616" y="980728"/>
          <a:ext cx="6696002" cy="5197266"/>
        </p:xfrm>
        <a:graphic>
          <a:graphicData uri="http://schemas.openxmlformats.org/drawingml/2006/table">
            <a:tbl>
              <a:tblPr/>
              <a:tblGrid>
                <a:gridCol w="1778348"/>
                <a:gridCol w="1542084"/>
                <a:gridCol w="412476"/>
                <a:gridCol w="628060"/>
                <a:gridCol w="976541"/>
                <a:gridCol w="1358493"/>
              </a:tblGrid>
              <a:tr h="276320">
                <a:tc>
                  <a:txBody>
                    <a:bodyPr/>
                    <a:lstStyle/>
                    <a:p>
                      <a:pPr indent="-226695" algn="ctr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fr-CA" sz="800" b="1" cap="small" dirty="0">
                          <a:latin typeface="Arial Narrow"/>
                          <a:ea typeface="Times New Roman"/>
                          <a:cs typeface="Arial"/>
                        </a:rPr>
                        <a:t>livrable</a:t>
                      </a:r>
                      <a:endParaRPr lang="fr-CA" sz="800" dirty="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marL="54610" indent="-8890" algn="ctr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54610" algn="l"/>
                        </a:tabLst>
                      </a:pPr>
                      <a:r>
                        <a:rPr lang="fr-CA" sz="800" b="1" cap="small">
                          <a:latin typeface="Arial Narrow"/>
                          <a:ea typeface="Times New Roman"/>
                          <a:cs typeface="Arial"/>
                        </a:rPr>
                        <a:t>contenus</a:t>
                      </a:r>
                      <a:endParaRPr lang="fr-CA" sz="80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indent="-226695" algn="ctr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fr-CA" sz="800" b="1" cap="small">
                          <a:latin typeface="Arial Narrow"/>
                          <a:ea typeface="Times New Roman"/>
                          <a:cs typeface="Arial"/>
                        </a:rPr>
                        <a:t>durée et date</a:t>
                      </a:r>
                      <a:endParaRPr lang="fr-CA" sz="80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indent="-226695" algn="ctr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fr-CA" sz="800" b="1" cap="small">
                          <a:latin typeface="Arial Narrow"/>
                          <a:ea typeface="Times New Roman"/>
                          <a:cs typeface="Arial"/>
                        </a:rPr>
                        <a:t>expert</a:t>
                      </a:r>
                      <a:endParaRPr lang="fr-CA" sz="80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marL="53340" indent="-226695" algn="ctr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53340" algn="l"/>
                        </a:tabLst>
                      </a:pPr>
                      <a:r>
                        <a:rPr lang="fr-CA" sz="800" b="1" cap="small">
                          <a:latin typeface="Arial Narrow"/>
                          <a:ea typeface="Times New Roman"/>
                          <a:cs typeface="Arial"/>
                        </a:rPr>
                        <a:t>supports préparés ou produits</a:t>
                      </a:r>
                      <a:endParaRPr lang="fr-CA" sz="80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  <a:tc>
                  <a:txBody>
                    <a:bodyPr/>
                    <a:lstStyle/>
                    <a:p>
                      <a:pPr marL="53975" indent="-8255" algn="ctr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tabLst>
                          <a:tab pos="53975" algn="l"/>
                        </a:tabLst>
                      </a:pPr>
                      <a:r>
                        <a:rPr lang="fr-CA" sz="800" b="1" cap="small">
                          <a:latin typeface="Arial Narrow"/>
                          <a:ea typeface="Times New Roman"/>
                          <a:cs typeface="Arial"/>
                        </a:rPr>
                        <a:t>besoins en matériels et fournitures</a:t>
                      </a:r>
                      <a:endParaRPr lang="fr-CA" sz="80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AEEF3"/>
                    </a:solidFill>
                  </a:tcPr>
                </a:tc>
              </a:tr>
              <a:tr h="828960">
                <a:tc>
                  <a:txBody>
                    <a:bodyPr/>
                    <a:lstStyle/>
                    <a:p>
                      <a:pPr marL="342900" lvl="0" indent="-342900" algn="just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+mj-lt"/>
                        <a:buAutoNum type="arabicPeriod"/>
                      </a:pPr>
                      <a:r>
                        <a:rPr lang="fr-FR" sz="800" b="1" dirty="0">
                          <a:latin typeface="Arial"/>
                          <a:ea typeface="Times New Roman"/>
                        </a:rPr>
                        <a:t>Élaboration d’un module de formation des formateurs selon l’approche par compétences</a:t>
                      </a:r>
                      <a:endParaRPr lang="fr-CA" sz="800" dirty="0">
                        <a:latin typeface="Arial"/>
                        <a:ea typeface="Times New Roman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Développement de 1module de formation didactique des formateurs s’appuyant sur les possibilités offertes par le matériel </a:t>
                      </a:r>
                      <a:r>
                        <a:rPr lang="fr-CA" sz="800" dirty="0" err="1">
                          <a:latin typeface="Arial Narrow"/>
                          <a:ea typeface="Times New Roman"/>
                          <a:cs typeface="Arial"/>
                        </a:rPr>
                        <a:t>Festo</a:t>
                      </a:r>
                      <a:endParaRPr lang="fr-CA" sz="800" dirty="0">
                        <a:latin typeface="Arial Narrow"/>
                        <a:ea typeface="Times New Roman"/>
                        <a:cs typeface="Arial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226695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5 j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226695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M. Radhi MHIRI(5)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1 module de formation technique sous la forme de TAP pour Maintenance industrielle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Rencontre avec le responsable sectoriel du CENAFFIF</a:t>
                      </a:r>
                    </a:p>
                    <a:p>
                      <a:pPr marL="342900" lvl="0" indent="-342900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Équipes sectorielles de validation (si possible)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32784">
                <a:tc>
                  <a:txBody>
                    <a:bodyPr/>
                    <a:lstStyle/>
                    <a:p>
                      <a:pPr marL="342900" lvl="0" indent="-342900" algn="just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+mj-lt"/>
                        <a:buAutoNum type="arabicPeriod" startAt="2"/>
                      </a:pPr>
                      <a:r>
                        <a:rPr lang="fr-FR" sz="800" b="1" dirty="0">
                          <a:latin typeface="Arial"/>
                          <a:ea typeface="Times New Roman"/>
                        </a:rPr>
                        <a:t>Identification des moyens nécessaires à la mise en œuvre de la formation (équipements, outillages, matière d’œuvre, etc.)</a:t>
                      </a:r>
                      <a:endParaRPr lang="fr-CA" sz="800" dirty="0">
                        <a:latin typeface="Arial"/>
                        <a:ea typeface="Times New Roman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Identification des ressources nécessaires pour la formation</a:t>
                      </a:r>
                    </a:p>
                    <a:p>
                      <a:pPr marL="342900" lvl="0" indent="-342900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Lien avec le laboratoire didactique Maintenance industrielle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226695" algn="just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5 j 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226695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M. Radhi MHIRI(5)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Manuel d’organisation en lien avec le TAP développé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État des lieux du laboratoire didactique</a:t>
                      </a:r>
                    </a:p>
                    <a:p>
                      <a:pPr marL="342900" lvl="0" indent="-342900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Équipes sectorielles dédiées (si possible)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75581">
                <a:tc>
                  <a:txBody>
                    <a:bodyPr/>
                    <a:lstStyle/>
                    <a:p>
                      <a:pPr marL="342900" lvl="0" indent="-342900" algn="just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+mj-lt"/>
                        <a:buAutoNum type="arabicPeriod" startAt="3"/>
                      </a:pPr>
                      <a:r>
                        <a:rPr lang="fr-FR" sz="800" b="1" dirty="0">
                          <a:latin typeface="Arial"/>
                          <a:ea typeface="Times New Roman"/>
                        </a:rPr>
                        <a:t>Construction des scénarios de formation qui font référence à l'exercice réel du métier</a:t>
                      </a:r>
                      <a:endParaRPr lang="fr-CA" sz="800" dirty="0">
                        <a:latin typeface="Arial"/>
                        <a:ea typeface="Times New Roman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Appropriation des méthodes didactiques de réalisation de supports pédagogiques</a:t>
                      </a:r>
                    </a:p>
                    <a:p>
                      <a:pPr marL="342900" lvl="0" indent="-342900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Développement de « situations authentiques » faisant appel à l’exercice du métier pour la formation technique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226695" algn="just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2 j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226695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M. Radhi MHIRI(2)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Chaque « situation authentique » fait partie d’une banque de ressources didactique</a:t>
                      </a:r>
                    </a:p>
                    <a:p>
                      <a:pPr marL="342900" lvl="0" indent="-342900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Intégration au module 11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Travail au CENAFFIF</a:t>
                      </a:r>
                    </a:p>
                    <a:p>
                      <a:pPr marL="342900" lvl="0" indent="-342900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Équipes sectorielles de validation (si possible)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49885">
                <a:tc>
                  <a:txBody>
                    <a:bodyPr/>
                    <a:lstStyle/>
                    <a:p>
                      <a:pPr marL="342900" lvl="0" indent="-342900" algn="just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+mj-lt"/>
                        <a:buAutoNum type="arabicPeriod" startAt="4"/>
                      </a:pPr>
                      <a:r>
                        <a:rPr lang="fr-FR" sz="800" b="1" dirty="0">
                          <a:latin typeface="Arial"/>
                          <a:ea typeface="Times New Roman"/>
                        </a:rPr>
                        <a:t>Prise en compte de manière explicite de la dimension environnementale dans les programmes</a:t>
                      </a:r>
                      <a:endParaRPr lang="fr-CA" sz="800" dirty="0">
                        <a:latin typeface="Arial"/>
                        <a:ea typeface="Times New Roman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Développement de « situations authentiques » faisant référence à la dimension environnementale pour la formation technique 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" indent="-226695" algn="just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2 j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226695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M. Radhi MHIRI(2)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Chaque « situation authentique » fait partie d’une banque de ressources didactique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Travail au CENAFFIF</a:t>
                      </a:r>
                    </a:p>
                    <a:p>
                      <a:pPr marL="342900" lvl="0" indent="-342900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Équipes sectorielles de validation (si possible)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68471">
                <a:tc>
                  <a:txBody>
                    <a:bodyPr/>
                    <a:lstStyle/>
                    <a:p>
                      <a:pPr marL="342900" lvl="0" indent="-342900" algn="just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+mj-lt"/>
                        <a:buAutoNum type="arabicPeriod" startAt="5"/>
                      </a:pPr>
                      <a:r>
                        <a:rPr lang="fr-FR" sz="800" b="1" dirty="0">
                          <a:latin typeface="Arial"/>
                          <a:ea typeface="Times New Roman"/>
                        </a:rPr>
                        <a:t>Élaboration de guide d’apprentissage pour la formation des formateurs en </a:t>
                      </a:r>
                      <a:r>
                        <a:rPr lang="fr-FR" sz="800" b="1" dirty="0" err="1">
                          <a:latin typeface="Arial"/>
                          <a:ea typeface="Times New Roman"/>
                        </a:rPr>
                        <a:t>présentiel</a:t>
                      </a:r>
                      <a:r>
                        <a:rPr lang="fr-FR" sz="800" b="1" dirty="0">
                          <a:latin typeface="Arial"/>
                          <a:ea typeface="Times New Roman"/>
                        </a:rPr>
                        <a:t> et à distance</a:t>
                      </a:r>
                      <a:endParaRPr lang="fr-CA" sz="800" dirty="0">
                        <a:latin typeface="Arial"/>
                        <a:ea typeface="Times New Roman"/>
                      </a:endParaRP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Les scénarios de formation construits font référence à l'exercice réel du métier</a:t>
                      </a:r>
                    </a:p>
                    <a:p>
                      <a:pPr marL="342900" lvl="0" indent="-342900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Les stratégies pédagogiques déployées sont orientées vers la résolution de problèmes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226695" algn="just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1 j</a:t>
                      </a:r>
                    </a:p>
                    <a:p>
                      <a:pPr indent="-226695" algn="just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24 déc.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226695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M. Radhi MHIRI(1)</a:t>
                      </a:r>
                    </a:p>
                    <a:p>
                      <a:pPr indent="-226695" algn="just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 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>
                          <a:latin typeface="Arial Narrow"/>
                          <a:ea typeface="Times New Roman"/>
                          <a:cs typeface="Arial"/>
                        </a:rPr>
                        <a:t>Modalités d’intégration des productions au Rapport de la phase 3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342900" lvl="0" indent="-342900" algn="l" rtl="0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Travail au CENAFFIF</a:t>
                      </a:r>
                    </a:p>
                    <a:p>
                      <a:pPr marL="342900" lvl="0" indent="-342900" algn="l">
                        <a:lnSpc>
                          <a:spcPct val="12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Font typeface="Arial" pitchFamily="34" charset="0"/>
                        <a:buNone/>
                        <a:tabLst>
                          <a:tab pos="274320" algn="l"/>
                        </a:tabLst>
                      </a:pPr>
                      <a:r>
                        <a:rPr lang="fr-CA" sz="800" dirty="0">
                          <a:latin typeface="Arial Narrow"/>
                          <a:ea typeface="Times New Roman"/>
                          <a:cs typeface="Arial"/>
                        </a:rPr>
                        <a:t>Équipes sectorielles de validation (si possible)</a:t>
                      </a:r>
                    </a:p>
                  </a:txBody>
                  <a:tcPr marL="26195" marR="261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ZoneTexte 3"/>
          <p:cNvSpPr txBox="1"/>
          <p:nvPr/>
        </p:nvSpPr>
        <p:spPr>
          <a:xfrm>
            <a:off x="1259632" y="260648"/>
            <a:ext cx="64087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CA" dirty="0" smtClean="0"/>
              <a:t>Projet UDCF – Phase 3      Mandat: maintenance Industrielle </a:t>
            </a:r>
            <a:endParaRPr lang="fr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/>
          <p:cNvSpPr txBox="1"/>
          <p:nvPr/>
        </p:nvSpPr>
        <p:spPr>
          <a:xfrm>
            <a:off x="611560" y="476672"/>
            <a:ext cx="68407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CA" sz="2800" b="1" dirty="0" smtClean="0"/>
              <a:t>Plan d’action 1</a:t>
            </a:r>
            <a:endParaRPr lang="fr-CA" sz="2800" b="1" dirty="0"/>
          </a:p>
        </p:txBody>
      </p:sp>
      <p:graphicFrame>
        <p:nvGraphicFramePr>
          <p:cNvPr id="5" name="Tableau 4"/>
          <p:cNvGraphicFramePr>
            <a:graphicFrameLocks noGrp="1"/>
          </p:cNvGraphicFramePr>
          <p:nvPr/>
        </p:nvGraphicFramePr>
        <p:xfrm>
          <a:off x="395536" y="1397000"/>
          <a:ext cx="7596202" cy="4851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64"/>
                <a:gridCol w="7020138"/>
              </a:tblGrid>
              <a:tr h="370840">
                <a:tc>
                  <a:txBody>
                    <a:bodyPr/>
                    <a:lstStyle/>
                    <a:p>
                      <a:endParaRPr lang="fr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CA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CA" dirty="0" smtClean="0"/>
                        <a:t>X</a:t>
                      </a:r>
                    </a:p>
                    <a:p>
                      <a:r>
                        <a:rPr lang="fr-CA" dirty="0" smtClean="0"/>
                        <a:t>X</a:t>
                      </a:r>
                    </a:p>
                    <a:p>
                      <a:r>
                        <a:rPr lang="fr-CA" dirty="0" smtClean="0"/>
                        <a:t>X </a:t>
                      </a:r>
                    </a:p>
                    <a:p>
                      <a:endParaRPr lang="fr-CA" dirty="0" smtClean="0"/>
                    </a:p>
                    <a:p>
                      <a:r>
                        <a:rPr lang="fr-CA" dirty="0" smtClean="0"/>
                        <a:t>X</a:t>
                      </a:r>
                    </a:p>
                    <a:p>
                      <a:r>
                        <a:rPr lang="fr-CA" dirty="0" smtClean="0"/>
                        <a:t>X</a:t>
                      </a:r>
                    </a:p>
                    <a:p>
                      <a:endParaRPr lang="fr-CA" dirty="0" smtClean="0"/>
                    </a:p>
                    <a:p>
                      <a:r>
                        <a:rPr lang="fr-CA" dirty="0" smtClean="0"/>
                        <a:t>X</a:t>
                      </a:r>
                    </a:p>
                    <a:p>
                      <a:r>
                        <a:rPr lang="fr-CA" dirty="0" smtClean="0"/>
                        <a:t>X</a:t>
                      </a:r>
                    </a:p>
                    <a:p>
                      <a:endParaRPr lang="fr-CA" dirty="0" smtClean="0"/>
                    </a:p>
                    <a:p>
                      <a:r>
                        <a:rPr lang="fr-CA" dirty="0" smtClean="0"/>
                        <a:t>X</a:t>
                      </a:r>
                    </a:p>
                    <a:p>
                      <a:endParaRPr lang="fr-CA" dirty="0" smtClean="0"/>
                    </a:p>
                    <a:p>
                      <a:r>
                        <a:rPr lang="fr-CA" smtClean="0"/>
                        <a:t>X</a:t>
                      </a:r>
                      <a:endParaRPr lang="fr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514350" indent="-514350">
                        <a:buFont typeface="+mj-lt"/>
                        <a:buAutoNum type="arabicPeriod"/>
                      </a:pPr>
                      <a:r>
                        <a:rPr lang="fr-CA" dirty="0" smtClean="0"/>
                        <a:t>Analyser l'état des lieux et des équipements disponibles</a:t>
                      </a:r>
                    </a:p>
                    <a:p>
                      <a:pPr marL="514350" indent="-514350">
                        <a:buFont typeface="+mj-lt"/>
                        <a:buAutoNum type="arabicPeriod"/>
                      </a:pPr>
                      <a:r>
                        <a:rPr lang="fr-CA" dirty="0" smtClean="0"/>
                        <a:t>Définir la stratégie d'exploitation du laboratoire didactique</a:t>
                      </a:r>
                    </a:p>
                    <a:p>
                      <a:pPr marL="514350" indent="-514350">
                        <a:buFont typeface="+mj-lt"/>
                        <a:buAutoNum type="arabicPeriod"/>
                      </a:pPr>
                      <a:r>
                        <a:rPr lang="fr-CA" dirty="0" smtClean="0"/>
                        <a:t>Présenter et définir les approches pédagogiques innovantes à adopter.</a:t>
                      </a:r>
                    </a:p>
                    <a:p>
                      <a:pPr marL="514350" indent="-514350">
                        <a:buFont typeface="+mj-lt"/>
                        <a:buAutoNum type="arabicPeriod"/>
                      </a:pPr>
                      <a:r>
                        <a:rPr lang="fr-CA" dirty="0" smtClean="0"/>
                        <a:t>Préciser les besoins en rappels et mise à niveau</a:t>
                      </a:r>
                    </a:p>
                    <a:p>
                      <a:pPr marL="514350" indent="-514350">
                        <a:buFont typeface="+mj-lt"/>
                        <a:buAutoNum type="arabicPeriod"/>
                      </a:pPr>
                      <a:r>
                        <a:rPr lang="fr-CA" dirty="0" smtClean="0"/>
                        <a:t>Élaborer un premier module de formation (avec les aspects théoriques et pratiques)</a:t>
                      </a:r>
                    </a:p>
                    <a:p>
                      <a:pPr marL="514350" indent="-514350">
                        <a:buFont typeface="+mj-lt"/>
                        <a:buAutoNum type="arabicPeriod"/>
                      </a:pPr>
                      <a:r>
                        <a:rPr lang="fr-CA" dirty="0" smtClean="0"/>
                        <a:t>Analyser les possibilités de formation à distance</a:t>
                      </a:r>
                    </a:p>
                    <a:p>
                      <a:pPr marL="514350" indent="-514350">
                        <a:buFont typeface="+mj-lt"/>
                        <a:buAutoNum type="arabicPeriod"/>
                      </a:pPr>
                      <a:r>
                        <a:rPr lang="fr-CA" dirty="0" smtClean="0"/>
                        <a:t>Préciser les différentes ressources nécessaires pour une exploitation efficace et continue du laboratoire.</a:t>
                      </a:r>
                    </a:p>
                    <a:p>
                      <a:pPr marL="514350" indent="-514350">
                        <a:buFont typeface="+mj-lt"/>
                        <a:buAutoNum type="arabicPeriod"/>
                      </a:pPr>
                      <a:r>
                        <a:rPr lang="fr-CA" dirty="0" smtClean="0"/>
                        <a:t>Identifier la suite des modules à développer (en se référant à des situations authentiques relatives à la profession)</a:t>
                      </a:r>
                    </a:p>
                    <a:p>
                      <a:pPr marL="514350" indent="-514350">
                        <a:buFont typeface="+mj-lt"/>
                        <a:buAutoNum type="arabicPeriod"/>
                      </a:pPr>
                      <a:r>
                        <a:rPr lang="fr-CA" dirty="0" smtClean="0"/>
                        <a:t>À la suite de cette mission, rester en contact à travers des réunions synchrones et asynchrones avec l'équipe pour  discuter et compléter les éléments prévus dans le mandat en exploitant les outils de l’EAD</a:t>
                      </a:r>
                      <a:endParaRPr lang="fr-CA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r>
              <a:rPr lang="fr-CA" sz="3200" dirty="0" smtClean="0"/>
              <a:t>Exploitation du labo.</a:t>
            </a:r>
            <a:endParaRPr lang="fr-CA" sz="32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 fontScale="92500" lnSpcReduction="10000"/>
          </a:bodyPr>
          <a:lstStyle/>
          <a:p>
            <a:r>
              <a:rPr lang="fr-CA" sz="1400" dirty="0" smtClean="0"/>
              <a:t>Séparation entre les labo.</a:t>
            </a:r>
          </a:p>
          <a:p>
            <a:r>
              <a:rPr lang="fr-CA" sz="1400" dirty="0" smtClean="0"/>
              <a:t>Compresseur à sortir  …  protection environnement sonore</a:t>
            </a:r>
          </a:p>
          <a:p>
            <a:r>
              <a:rPr lang="fr-CA" sz="1400" dirty="0" smtClean="0"/>
              <a:t>Disjoncteur+ témoins = vérification de la terre (pour le banc et le  compresseur)</a:t>
            </a:r>
          </a:p>
          <a:p>
            <a:r>
              <a:rPr lang="fr-CA" sz="1400" dirty="0" smtClean="0"/>
              <a:t>Couverture pour la maquette</a:t>
            </a:r>
          </a:p>
          <a:p>
            <a:r>
              <a:rPr lang="fr-CA" sz="1400" dirty="0" smtClean="0"/>
              <a:t>Compléter  la configuration du labo. (tables, prises+ PC…)</a:t>
            </a:r>
          </a:p>
          <a:p>
            <a:r>
              <a:rPr lang="fr-CA" sz="1400" dirty="0" smtClean="0"/>
              <a:t>Gestion de la documentation et des accessoires (armoires avec clés) + responsable</a:t>
            </a:r>
          </a:p>
          <a:p>
            <a:r>
              <a:rPr lang="fr-CA" sz="1400" dirty="0" smtClean="0"/>
              <a:t>Tableau</a:t>
            </a:r>
          </a:p>
          <a:p>
            <a:r>
              <a:rPr lang="fr-CA" sz="1400" dirty="0" smtClean="0"/>
              <a:t>Écran de projection fixe</a:t>
            </a:r>
          </a:p>
          <a:p>
            <a:pPr algn="ctr">
              <a:buNone/>
            </a:pPr>
            <a:r>
              <a:rPr lang="fr-CA" sz="1400" dirty="0" smtClean="0"/>
              <a:t>==========================  </a:t>
            </a:r>
          </a:p>
          <a:p>
            <a:r>
              <a:rPr lang="fr-CA" sz="1400" dirty="0" smtClean="0"/>
              <a:t>Documentation en français</a:t>
            </a:r>
          </a:p>
          <a:p>
            <a:r>
              <a:rPr lang="fr-CA" sz="1400" dirty="0" smtClean="0"/>
              <a:t>Mise en marche du Robot (voir fournisseur)</a:t>
            </a:r>
          </a:p>
          <a:p>
            <a:r>
              <a:rPr lang="fr-CA" sz="1400" dirty="0" smtClean="0"/>
              <a:t>Exploration des logiciels et de la documentation … faire le bilan</a:t>
            </a:r>
          </a:p>
          <a:p>
            <a:r>
              <a:rPr lang="fr-CA" sz="1400" dirty="0" smtClean="0"/>
              <a:t>Suite </a:t>
            </a:r>
            <a:r>
              <a:rPr lang="fr-CA" sz="1400" dirty="0" err="1" smtClean="0"/>
              <a:t>Ciros</a:t>
            </a:r>
            <a:r>
              <a:rPr lang="fr-CA" sz="1400" dirty="0" smtClean="0"/>
              <a:t> (5 logiciels)  à explorer  et concevoir des situations d’apprentissages autour</a:t>
            </a:r>
          </a:p>
          <a:p>
            <a:r>
              <a:rPr lang="fr-CA" sz="1400" dirty="0" smtClean="0"/>
              <a:t>Mise à niveau sur les thèmes suivant:</a:t>
            </a:r>
          </a:p>
          <a:p>
            <a:pPr lvl="1"/>
            <a:r>
              <a:rPr lang="fr-CA" sz="1000" dirty="0" err="1" smtClean="0"/>
              <a:t>Step</a:t>
            </a:r>
            <a:r>
              <a:rPr lang="fr-CA" sz="1000" dirty="0" smtClean="0"/>
              <a:t> 7</a:t>
            </a:r>
          </a:p>
          <a:p>
            <a:pPr lvl="1"/>
            <a:r>
              <a:rPr lang="fr-CA" sz="1000" dirty="0" smtClean="0"/>
              <a:t>Supervision (</a:t>
            </a:r>
            <a:r>
              <a:rPr lang="fr-CA" sz="1000" dirty="0" err="1" smtClean="0"/>
              <a:t>Wincc</a:t>
            </a:r>
            <a:r>
              <a:rPr lang="fr-CA" sz="1000" dirty="0" smtClean="0"/>
              <a:t> +….)</a:t>
            </a:r>
          </a:p>
          <a:p>
            <a:pPr lvl="1"/>
            <a:r>
              <a:rPr lang="fr-CA" sz="1000" dirty="0" err="1" smtClean="0"/>
              <a:t>Ciros</a:t>
            </a:r>
            <a:r>
              <a:rPr lang="fr-CA" sz="1000" dirty="0" smtClean="0"/>
              <a:t> </a:t>
            </a:r>
          </a:p>
          <a:p>
            <a:pPr lvl="1"/>
            <a:r>
              <a:rPr lang="fr-CA" sz="1000" dirty="0" smtClean="0"/>
              <a:t>Réseaux automates</a:t>
            </a:r>
          </a:p>
          <a:p>
            <a:pPr algn="ctr">
              <a:buNone/>
            </a:pPr>
            <a:r>
              <a:rPr lang="fr-CA" sz="1400" dirty="0" smtClean="0"/>
              <a:t> ===============================  </a:t>
            </a:r>
          </a:p>
          <a:p>
            <a:pPr>
              <a:buNone/>
            </a:pPr>
            <a:r>
              <a:rPr lang="fr-CA" sz="1400" dirty="0" smtClean="0"/>
              <a:t>Pour les 6 stations:</a:t>
            </a:r>
          </a:p>
          <a:p>
            <a:pPr lvl="1">
              <a:buFont typeface="+mj-lt"/>
              <a:buAutoNum type="arabicPeriod"/>
            </a:pPr>
            <a:r>
              <a:rPr lang="fr-CA" sz="1000" dirty="0" smtClean="0"/>
              <a:t>Définir son fonctionnement de base .  (descriptif en texte +  digramme conceptuel)</a:t>
            </a:r>
          </a:p>
          <a:p>
            <a:pPr lvl="1">
              <a:buFont typeface="+mj-lt"/>
              <a:buAutoNum type="arabicPeriod"/>
            </a:pPr>
            <a:r>
              <a:rPr lang="fr-CA" sz="1000" dirty="0" smtClean="0"/>
              <a:t>Identification pour chaque station des E/S</a:t>
            </a:r>
          </a:p>
          <a:p>
            <a:pPr lvl="1">
              <a:buFont typeface="+mj-lt"/>
              <a:buAutoNum type="arabicPeriod"/>
            </a:pPr>
            <a:r>
              <a:rPr lang="fr-CA" sz="1000" dirty="0" smtClean="0"/>
              <a:t>Concevoir autour de chaque station des activités de formation</a:t>
            </a:r>
          </a:p>
          <a:p>
            <a:pPr lvl="1">
              <a:buFont typeface="+mj-lt"/>
              <a:buAutoNum type="arabicPeriod"/>
            </a:pPr>
            <a:r>
              <a:rPr lang="fr-CA" sz="1000" dirty="0" smtClean="0"/>
              <a:t>Prise en main du fonctionnement réseaux</a:t>
            </a:r>
          </a:p>
          <a:p>
            <a:endParaRPr lang="fr-CA" sz="1400" dirty="0" smtClean="0"/>
          </a:p>
          <a:p>
            <a:endParaRPr lang="fr-CA" sz="1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CA" dirty="0" smtClean="0"/>
              <a:t>Module de Formation</a:t>
            </a:r>
            <a:br>
              <a:rPr lang="fr-CA" dirty="0" smtClean="0"/>
            </a:br>
            <a:r>
              <a:rPr lang="fr-FR" sz="1600" u="sng" dirty="0" smtClean="0"/>
              <a:t>http://apprentissage-actif.wikispaces.com</a:t>
            </a:r>
            <a:endParaRPr lang="fr-CA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fr-CA" sz="3200" dirty="0" smtClean="0"/>
              <a:t>Mardi 4 janvier 2011</a:t>
            </a:r>
            <a:endParaRPr lang="fr-CA" sz="32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908720"/>
            <a:ext cx="8229600" cy="5217443"/>
          </a:xfrm>
        </p:spPr>
        <p:txBody>
          <a:bodyPr>
            <a:normAutofit fontScale="92500" lnSpcReduction="10000"/>
          </a:bodyPr>
          <a:lstStyle/>
          <a:p>
            <a:r>
              <a:rPr lang="fr-CA" sz="1800" dirty="0" smtClean="0"/>
              <a:t>EAD</a:t>
            </a:r>
          </a:p>
          <a:p>
            <a:r>
              <a:rPr lang="fr-FR" sz="1800" u="sng" dirty="0" smtClean="0">
                <a:hlinkClick r:id="rId2"/>
              </a:rPr>
              <a:t>http://www.tn.refer.org/hebergement/cours/logique_floue/</a:t>
            </a:r>
            <a:endParaRPr lang="fr-CA" sz="1800" dirty="0" smtClean="0"/>
          </a:p>
          <a:p>
            <a:r>
              <a:rPr lang="fr-CA" sz="1800" dirty="0" smtClean="0"/>
              <a:t>Environnement</a:t>
            </a:r>
          </a:p>
          <a:p>
            <a:r>
              <a:rPr lang="fr-CA" sz="1800" dirty="0" smtClean="0"/>
              <a:t>Approfondissement  </a:t>
            </a:r>
            <a:r>
              <a:rPr lang="fr-CA" sz="1800" dirty="0" err="1" smtClean="0"/>
              <a:t>APPb</a:t>
            </a:r>
            <a:r>
              <a:rPr lang="fr-CA" sz="1800" dirty="0" smtClean="0"/>
              <a:t>, </a:t>
            </a:r>
            <a:r>
              <a:rPr lang="fr-CA" sz="1800" dirty="0" err="1" smtClean="0"/>
              <a:t>APPj</a:t>
            </a:r>
            <a:r>
              <a:rPr lang="fr-CA" sz="1800" dirty="0" smtClean="0"/>
              <a:t>, …</a:t>
            </a:r>
          </a:p>
          <a:p>
            <a:r>
              <a:rPr lang="fr-CA" sz="1800" dirty="0" smtClean="0">
                <a:hlinkClick r:id="rId3"/>
              </a:rPr>
              <a:t>http://apprentissage-actif.wikispaces.com/</a:t>
            </a:r>
            <a:endParaRPr lang="fr-CA" sz="1800" dirty="0" smtClean="0"/>
          </a:p>
          <a:p>
            <a:r>
              <a:rPr lang="fr-CA" sz="1800" dirty="0" smtClean="0"/>
              <a:t>Espace de communication</a:t>
            </a:r>
          </a:p>
          <a:p>
            <a:r>
              <a:rPr lang="fr-CA" sz="1800" dirty="0" smtClean="0">
                <a:hlinkClick r:id="rId4"/>
              </a:rPr>
              <a:t>http://cenaffif.wikispaces.com/</a:t>
            </a:r>
            <a:endParaRPr lang="fr-CA" sz="1800" dirty="0" smtClean="0"/>
          </a:p>
          <a:p>
            <a:r>
              <a:rPr lang="fr-CA" sz="1800" dirty="0" smtClean="0"/>
              <a:t>Aide pour l’évaluation formative </a:t>
            </a:r>
            <a:r>
              <a:rPr lang="fr-CA" sz="1800" dirty="0" err="1" smtClean="0"/>
              <a:t>Hotpot</a:t>
            </a:r>
            <a:endParaRPr lang="fr-CA" sz="1800" dirty="0" smtClean="0"/>
          </a:p>
          <a:p>
            <a:r>
              <a:rPr lang="fr-CA" sz="1800" dirty="0" smtClean="0"/>
              <a:t>Répartition </a:t>
            </a:r>
            <a:r>
              <a:rPr lang="fr-CA" sz="1800" smtClean="0"/>
              <a:t>des tâches </a:t>
            </a:r>
            <a:endParaRPr lang="fr-CA" sz="1800" dirty="0" smtClean="0"/>
          </a:p>
          <a:p>
            <a:r>
              <a:rPr lang="fr-CA" sz="1800" dirty="0" smtClean="0"/>
              <a:t>Échéancier :</a:t>
            </a:r>
          </a:p>
          <a:p>
            <a:pPr lvl="1"/>
            <a:r>
              <a:rPr lang="fr-CA" sz="1400" dirty="0" smtClean="0"/>
              <a:t>7-01-11 Validation  du premier module de formation (affiner la conception, développer une solution type; apporter  les modifications nécessaires.) </a:t>
            </a:r>
          </a:p>
          <a:p>
            <a:pPr lvl="1"/>
            <a:r>
              <a:rPr lang="fr-CA" sz="1400" dirty="0" smtClean="0"/>
              <a:t>Définir l’offre de formation à dispenser aux formateurs  en exploitant ce premier module.</a:t>
            </a:r>
          </a:p>
          <a:p>
            <a:pPr lvl="1"/>
            <a:r>
              <a:rPr lang="fr-CA" sz="1400" dirty="0" smtClean="0"/>
              <a:t>12-01-11   Identification  +  conception  et  test  de  premiers  programmes </a:t>
            </a:r>
          </a:p>
          <a:p>
            <a:pPr lvl="1"/>
            <a:r>
              <a:rPr lang="fr-CA" sz="1400" dirty="0" smtClean="0"/>
              <a:t>24-01-11 conception de 2 activités d’apprentissage autour de chaque station</a:t>
            </a:r>
          </a:p>
          <a:p>
            <a:pPr lvl="1"/>
            <a:r>
              <a:rPr lang="fr-CA" sz="1400" dirty="0" smtClean="0"/>
              <a:t>04-02-11 explorer la configuration des réseaux et  définir des idées d’activités d’apprentissage autour des réseaux</a:t>
            </a:r>
          </a:p>
          <a:p>
            <a:pPr lvl="1"/>
            <a:r>
              <a:rPr lang="fr-CA" sz="1400" dirty="0" smtClean="0"/>
              <a:t>15-02-11  finalisation  des activités d’apprentissage développées; tests et validation.</a:t>
            </a:r>
          </a:p>
          <a:p>
            <a:r>
              <a:rPr lang="fr-CA" sz="1800" dirty="0" smtClean="0"/>
              <a:t>Soutien Tunis… Anis </a:t>
            </a:r>
            <a:r>
              <a:rPr lang="fr-CA" sz="1800" dirty="0" err="1" smtClean="0"/>
              <a:t>Sellami</a:t>
            </a:r>
            <a:r>
              <a:rPr lang="fr-CA" sz="1800" dirty="0" smtClean="0"/>
              <a:t>   </a:t>
            </a:r>
          </a:p>
          <a:p>
            <a:r>
              <a:rPr lang="fr-CA" sz="1800" dirty="0" smtClean="0"/>
              <a:t>Soutien Canada … Radhi Mhiri</a:t>
            </a:r>
          </a:p>
          <a:p>
            <a:pPr lvl="1"/>
            <a:endParaRPr lang="fr-CA" sz="1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4117</TotalTime>
  <Words>808</Words>
  <Application>Microsoft Office PowerPoint</Application>
  <PresentationFormat>Affichage à l'écran (4:3)</PresentationFormat>
  <Paragraphs>134</Paragraphs>
  <Slides>6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7" baseType="lpstr">
      <vt:lpstr>Thème Office</vt:lpstr>
      <vt:lpstr>Projet UDCF  Formation Phase 3</vt:lpstr>
      <vt:lpstr>Diapositive 2</vt:lpstr>
      <vt:lpstr>Diapositive 3</vt:lpstr>
      <vt:lpstr>Exploitation du labo.</vt:lpstr>
      <vt:lpstr>Module de Formation http://apprentissage-actif.wikispaces.com</vt:lpstr>
      <vt:lpstr>Mardi 4 janvier 2011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Formation Phase 3</dc:title>
  <dc:creator>user</dc:creator>
  <cp:lastModifiedBy>user</cp:lastModifiedBy>
  <cp:revision>50</cp:revision>
  <dcterms:created xsi:type="dcterms:W3CDTF">2010-12-22T16:54:36Z</dcterms:created>
  <dcterms:modified xsi:type="dcterms:W3CDTF">2011-01-05T06:20:05Z</dcterms:modified>
</cp:coreProperties>
</file>

<file path=docProps/thumbnail.jpeg>
</file>